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804" r:id="rId1"/>
  </p:sldMasterIdLst>
  <p:notesMasterIdLst>
    <p:notesMasterId r:id="rId7"/>
  </p:notesMasterIdLst>
  <p:sldIdLst>
    <p:sldId id="256" r:id="rId2"/>
    <p:sldId id="257" r:id="rId3"/>
    <p:sldId id="277" r:id="rId4"/>
    <p:sldId id="299" r:id="rId5"/>
    <p:sldId id="270" r:id="rId6"/>
  </p:sldIdLst>
  <p:sldSz cx="9144000" cy="6858000" type="screen4x3"/>
  <p:notesSz cx="6858000" cy="9144000"/>
  <p:defaultTextStyle>
    <a:defPPr>
      <a:defRPr lang="ar-IQ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8000"/>
    <a:srgbClr val="003399"/>
    <a:srgbClr val="0000FF"/>
    <a:srgbClr val="0099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412" autoAdjust="0"/>
    <p:restoredTop sz="94364" autoAdjust="0"/>
  </p:normalViewPr>
  <p:slideViewPr>
    <p:cSldViewPr>
      <p:cViewPr varScale="1">
        <p:scale>
          <a:sx n="84" d="100"/>
          <a:sy n="84" d="100"/>
        </p:scale>
        <p:origin x="-147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IQ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E6424ED-B3A9-495E-AE33-D313997A262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IQ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E331483A-3415-4234-90F9-7CB2390BBF5E}" type="slidenum">
              <a:rPr lang="ar-IQ" smtClean="0"/>
              <a:pPr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2491458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1483A-3415-4234-90F9-7CB2390BBF5E}" type="slidenum">
              <a:rPr lang="ar-IQ" smtClean="0"/>
              <a:pPr/>
              <a:t>1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19335245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IQ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IQ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IQ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AA52E-2B8A-4A86-8636-CE2898E9A8EE}" type="datetimeFigureOut">
              <a:rPr lang="ar-IQ" smtClean="0"/>
              <a:pPr/>
              <a:t>06/04/1440</a:t>
            </a:fld>
            <a:endParaRPr lang="ar-IQ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IQ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7FBE3D-F478-4A9D-BD71-A16301D004A3}" type="slidenum">
              <a:rPr lang="ar-IQ" smtClean="0"/>
              <a:pPr/>
              <a:t>‹#›</a:t>
            </a:fld>
            <a:endParaRPr lang="ar-IQ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IQ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مستطيل 6"/>
          <p:cNvSpPr/>
          <p:nvPr/>
        </p:nvSpPr>
        <p:spPr>
          <a:xfrm>
            <a:off x="505504" y="2081816"/>
            <a:ext cx="8143932" cy="44473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7200" b="1" dirty="0" smtClean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3399"/>
                </a:solidFill>
                <a:cs typeface="+mj-cs"/>
              </a:rPr>
              <a:t>Lab. 2</a:t>
            </a:r>
          </a:p>
          <a:p>
            <a:pPr algn="ctr" rtl="0"/>
            <a:endParaRPr lang="en-US" sz="6000" b="1" dirty="0" smtClean="0">
              <a:ln w="22225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cs typeface="+mj-cs"/>
            </a:endParaRPr>
          </a:p>
          <a:p>
            <a:pPr algn="ctr" rtl="0"/>
            <a:endParaRPr lang="en-US" sz="6000" b="1" dirty="0">
              <a:ln w="22225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cs typeface="+mj-cs"/>
            </a:endParaRPr>
          </a:p>
          <a:p>
            <a:pPr algn="ctr" rtl="0"/>
            <a:endParaRPr lang="en-US" sz="2700" b="1" dirty="0" smtClean="0">
              <a:ln w="22225">
                <a:solidFill>
                  <a:srgbClr val="0000FF"/>
                </a:solidFill>
                <a:prstDash val="solid"/>
              </a:ln>
              <a:solidFill>
                <a:srgbClr val="003399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cs typeface="+mj-cs"/>
            </a:endParaRPr>
          </a:p>
          <a:p>
            <a:pPr algn="ctr" rtl="0"/>
            <a:r>
              <a:rPr lang="en-US" sz="2700" b="1" dirty="0" smtClean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3399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cs typeface="+mj-cs"/>
              </a:rPr>
              <a:t>ASSIST. LECT.  </a:t>
            </a:r>
            <a:r>
              <a:rPr lang="en-US" sz="32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Ahmed </a:t>
            </a:r>
            <a:r>
              <a:rPr lang="en-US" sz="3200" b="1" dirty="0" err="1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Sabri</a:t>
            </a:r>
            <a:r>
              <a:rPr lang="en-US" sz="32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 Ghazi</a:t>
            </a:r>
          </a:p>
          <a:p>
            <a:pPr algn="ctr" rtl="0"/>
            <a:r>
              <a:rPr lang="en-US" sz="3200" b="1" dirty="0" smtClean="0">
                <a:ln w="0"/>
                <a:solidFill>
                  <a:srgbClr val="008000"/>
                </a:solidFill>
                <a:effectLst>
                  <a:reflection blurRad="6350" stA="53000" endA="300" endPos="35500" dir="5400000" sy="-90000" algn="bl" rotWithShape="0"/>
                </a:effectLst>
                <a:cs typeface="+mj-cs"/>
              </a:rPr>
              <a:t>     IT.ENG.RUS.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2087" y="339230"/>
            <a:ext cx="2018061" cy="17212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85999" y="1566810"/>
            <a:ext cx="457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2800" b="1" dirty="0" smtClean="0"/>
              <a:t>Department of Microbiology </a:t>
            </a:r>
            <a:endParaRPr lang="en-US" sz="28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1878" y="3193485"/>
            <a:ext cx="4060241" cy="223224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134662" y="2094757"/>
            <a:ext cx="15147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 rtl="0"/>
            <a:r>
              <a:rPr lang="en-US" dirty="0"/>
              <a:t>First </a:t>
            </a:r>
            <a:r>
              <a:rPr lang="en-US" dirty="0" smtClean="0"/>
              <a:t>Year</a:t>
            </a:r>
          </a:p>
          <a:p>
            <a:pPr algn="r" rtl="0"/>
            <a:r>
              <a:rPr lang="en-US" dirty="0"/>
              <a:t>First Semester</a:t>
            </a:r>
          </a:p>
        </p:txBody>
      </p:sp>
      <p:pic>
        <p:nvPicPr>
          <p:cNvPr id="8" name="Picture 7" descr="C:\Users\acer\Desktop\شعار كلية العلوم\2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41" y="329457"/>
            <a:ext cx="1887141" cy="17310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1013874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 dirty="0">
              <a:solidFill>
                <a:srgbClr val="009900"/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84754"/>
            <a:ext cx="7358114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4800" b="1" dirty="0" smtClean="0">
                <a:solidFill>
                  <a:schemeClr val="bg1"/>
                </a:solidFill>
              </a:rPr>
              <a:t>Contents</a:t>
            </a:r>
            <a:endParaRPr lang="ar-IQ" sz="4800" b="1" dirty="0">
              <a:solidFill>
                <a:schemeClr val="bg1"/>
              </a:solidFill>
            </a:endParaRPr>
          </a:p>
        </p:txBody>
      </p:sp>
      <p:sp>
        <p:nvSpPr>
          <p:cNvPr id="7" name="مربع نص 6"/>
          <p:cNvSpPr txBox="1"/>
          <p:nvPr/>
        </p:nvSpPr>
        <p:spPr>
          <a:xfrm>
            <a:off x="323528" y="1483826"/>
            <a:ext cx="8001088" cy="470898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>
                <a:solidFill>
                  <a:srgbClr val="FF0000"/>
                </a:solidFill>
              </a:rPr>
              <a:t>An introduction to Microsoft Word 2016 </a:t>
            </a:r>
            <a:endParaRPr lang="en-US" sz="3000" b="1" dirty="0" smtClean="0">
              <a:solidFill>
                <a:srgbClr val="FF0000"/>
              </a:solidFill>
            </a:endParaRP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Starting </a:t>
            </a:r>
            <a:r>
              <a:rPr lang="en-US" sz="3000" b="1" dirty="0">
                <a:solidFill>
                  <a:srgbClr val="FF0000"/>
                </a:solidFill>
              </a:rPr>
              <a:t>Word </a:t>
            </a:r>
            <a:endParaRPr lang="en-US" sz="3000" b="1" dirty="0" smtClean="0">
              <a:solidFill>
                <a:srgbClr val="FF0000"/>
              </a:solidFill>
            </a:endParaRP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</a:t>
            </a:r>
            <a:r>
              <a:rPr lang="en-US" sz="3000" b="1" dirty="0">
                <a:solidFill>
                  <a:srgbClr val="FF0000"/>
                </a:solidFill>
              </a:rPr>
              <a:t>Getting </a:t>
            </a:r>
            <a:r>
              <a:rPr lang="en-US" sz="3000" b="1" dirty="0" smtClean="0">
                <a:solidFill>
                  <a:srgbClr val="FF0000"/>
                </a:solidFill>
              </a:rPr>
              <a:t>Started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 smtClean="0">
                <a:solidFill>
                  <a:srgbClr val="FF0000"/>
                </a:solidFill>
              </a:rPr>
              <a:t> Cortana 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Microsoft </a:t>
            </a:r>
            <a:r>
              <a:rPr lang="en-US" sz="3000" b="1" dirty="0" smtClean="0">
                <a:solidFill>
                  <a:srgbClr val="FF0000"/>
                </a:solidFill>
              </a:rPr>
              <a:t>edge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Use multiple </a:t>
            </a:r>
            <a:r>
              <a:rPr lang="en-US" sz="3000" b="1" dirty="0" smtClean="0">
                <a:solidFill>
                  <a:srgbClr val="FF0000"/>
                </a:solidFill>
              </a:rPr>
              <a:t>desktops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Tablet </a:t>
            </a:r>
            <a:r>
              <a:rPr lang="en-US" sz="3000" b="1" dirty="0" smtClean="0">
                <a:solidFill>
                  <a:srgbClr val="FF0000"/>
                </a:solidFill>
              </a:rPr>
              <a:t>mode</a:t>
            </a:r>
          </a:p>
          <a:p>
            <a:pPr marL="342900" indent="-342900" algn="just" rtl="0">
              <a:buClr>
                <a:srgbClr val="008000"/>
              </a:buClr>
              <a:buFont typeface="Wingdings" panose="05000000000000000000" pitchFamily="2" charset="2"/>
              <a:buChar char="Ø"/>
            </a:pPr>
            <a:r>
              <a:rPr lang="en-US" sz="3000" b="1" dirty="0">
                <a:solidFill>
                  <a:srgbClr val="FF0000"/>
                </a:solidFill>
              </a:rPr>
              <a:t> The settings </a:t>
            </a:r>
            <a:r>
              <a:rPr lang="en-US" sz="3000" b="1" dirty="0" smtClean="0">
                <a:solidFill>
                  <a:srgbClr val="FF0000"/>
                </a:solidFill>
              </a:rPr>
              <a:t>App</a:t>
            </a:r>
          </a:p>
          <a:p>
            <a:pPr algn="just" rtl="0">
              <a:buClr>
                <a:srgbClr val="008000"/>
              </a:buClr>
            </a:pPr>
            <a:endParaRPr lang="en-US" sz="3000" b="1" dirty="0" smtClean="0">
              <a:solidFill>
                <a:srgbClr val="FF0000"/>
              </a:solidFill>
            </a:endParaRPr>
          </a:p>
          <a:p>
            <a:pPr algn="just" rtl="0">
              <a:buClr>
                <a:srgbClr val="008000"/>
              </a:buClr>
            </a:pPr>
            <a:endParaRPr lang="en-US" sz="3000" b="1" dirty="0" smtClean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/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b="1" dirty="0">
                <a:solidFill>
                  <a:schemeClr val="bg1"/>
                </a:solidFill>
              </a:rPr>
              <a:t>Al-</a:t>
            </a:r>
            <a:r>
              <a:rPr lang="en-US" b="1" dirty="0" err="1">
                <a:solidFill>
                  <a:schemeClr val="bg1"/>
                </a:solidFill>
              </a:rPr>
              <a:t>Karkh</a:t>
            </a:r>
            <a:r>
              <a:rPr lang="en-US" b="1" dirty="0">
                <a:solidFill>
                  <a:schemeClr val="bg1"/>
                </a:solidFill>
              </a:rPr>
              <a:t> University of </a:t>
            </a:r>
            <a:r>
              <a:rPr lang="en-US" b="1" dirty="0" smtClean="0">
                <a:solidFill>
                  <a:schemeClr val="bg1"/>
                </a:solidFill>
              </a:rPr>
              <a:t>Science                Lab. 2 </a:t>
            </a:r>
            <a:r>
              <a:rPr lang="en-US" b="1" dirty="0">
                <a:solidFill>
                  <a:schemeClr val="bg1"/>
                </a:solidFill>
              </a:rPr>
              <a:t>(Microsoft Word 2016)    </a:t>
            </a:r>
            <a:r>
              <a:rPr lang="en-US" b="1" dirty="0" smtClean="0">
                <a:solidFill>
                  <a:schemeClr val="bg1"/>
                </a:solidFill>
              </a:rPr>
              <a:t>             November 2018</a:t>
            </a:r>
            <a:endParaRPr 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620689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 dirty="0">
              <a:solidFill>
                <a:srgbClr val="009900"/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-43600"/>
            <a:ext cx="8712968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4000" b="1" dirty="0">
                <a:solidFill>
                  <a:schemeClr val="bg1"/>
                </a:solidFill>
              </a:rPr>
              <a:t>An introduction to Microsoft Word 2016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323528" y="1124744"/>
            <a:ext cx="8402519" cy="193899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 algn="just" rtl="0">
              <a:buClr>
                <a:srgbClr val="008000"/>
              </a:buClr>
              <a:buFont typeface="Wingdings" panose="05000000000000000000" pitchFamily="2" charset="2"/>
              <a:buChar char="q"/>
            </a:pPr>
            <a:r>
              <a:rPr lang="en-US" sz="2400" b="1" dirty="0"/>
              <a:t>Microsoft Word is a word processing application that allows you to create many </a:t>
            </a:r>
            <a:r>
              <a:rPr lang="en-US" sz="2400" b="1" dirty="0" smtClean="0"/>
              <a:t>different types </a:t>
            </a:r>
            <a:r>
              <a:rPr lang="en-US" sz="2400" b="1" dirty="0"/>
              <a:t>of document, from letters, Resumes/CVs to greetings cards, posters and flyers </a:t>
            </a:r>
            <a:r>
              <a:rPr lang="en-US" sz="2400" b="1" dirty="0" smtClean="0"/>
              <a:t>all from </a:t>
            </a:r>
            <a:r>
              <a:rPr lang="en-US" sz="2400" b="1" dirty="0"/>
              <a:t>a library of </a:t>
            </a:r>
            <a:r>
              <a:rPr lang="en-US" sz="2400" b="1" dirty="0" smtClean="0"/>
              <a:t>customizable </a:t>
            </a:r>
            <a:r>
              <a:rPr lang="en-US" sz="2400" b="1" dirty="0"/>
              <a:t>templates or from scratch</a:t>
            </a:r>
            <a:r>
              <a:rPr lang="en-US" sz="2400" b="1" dirty="0" smtClean="0"/>
              <a:t>.</a:t>
            </a:r>
          </a:p>
          <a:p>
            <a:pPr algn="just" rtl="0">
              <a:buClr>
                <a:srgbClr val="008000"/>
              </a:buClr>
            </a:pPr>
            <a:endParaRPr lang="en-US" sz="2400" b="1" dirty="0"/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/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b="1" dirty="0">
                <a:solidFill>
                  <a:schemeClr val="bg1"/>
                </a:solidFill>
              </a:rPr>
              <a:t>Al-</a:t>
            </a:r>
            <a:r>
              <a:rPr lang="en-US" b="1" dirty="0" err="1">
                <a:solidFill>
                  <a:schemeClr val="bg1"/>
                </a:solidFill>
              </a:rPr>
              <a:t>Karkh</a:t>
            </a:r>
            <a:r>
              <a:rPr lang="en-US" b="1" dirty="0">
                <a:solidFill>
                  <a:schemeClr val="bg1"/>
                </a:solidFill>
              </a:rPr>
              <a:t> University of Science                Lab. 2 (Microsoft Word 2016)                 November 2018</a:t>
            </a:r>
          </a:p>
        </p:txBody>
      </p:sp>
    </p:spTree>
    <p:extLst>
      <p:ext uri="{BB962C8B-B14F-4D97-AF65-F5344CB8AC3E}">
        <p14:creationId xmlns:p14="http://schemas.microsoft.com/office/powerpoint/2010/main" val="374461633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2"/>
          <p:cNvSpPr/>
          <p:nvPr/>
        </p:nvSpPr>
        <p:spPr>
          <a:xfrm>
            <a:off x="18302" y="-1"/>
            <a:ext cx="9144000" cy="620689"/>
          </a:xfrm>
          <a:prstGeom prst="rect">
            <a:avLst/>
          </a:prstGeom>
          <a:solidFill>
            <a:srgbClr val="000099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 dirty="0">
              <a:solidFill>
                <a:srgbClr val="009900"/>
              </a:solidFill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323528" y="-43600"/>
            <a:ext cx="8712968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 rtl="0"/>
            <a:r>
              <a:rPr lang="en-US" sz="4000" b="1" dirty="0">
                <a:solidFill>
                  <a:schemeClr val="bg1"/>
                </a:solidFill>
              </a:rPr>
              <a:t>An introduction to Microsoft Word 2016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323528" y="1124744"/>
            <a:ext cx="8402519" cy="193899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 rtl="0">
              <a:buClr>
                <a:srgbClr val="008000"/>
              </a:buClr>
            </a:pPr>
            <a:endParaRPr lang="en-US" sz="2400" b="1" dirty="0"/>
          </a:p>
          <a:p>
            <a:pPr marL="457200" indent="-457200" algn="just" rtl="0">
              <a:buClr>
                <a:srgbClr val="008000"/>
              </a:buClr>
              <a:buFont typeface="Wingdings" panose="05000000000000000000" pitchFamily="2" charset="2"/>
              <a:buChar char="q"/>
            </a:pPr>
            <a:r>
              <a:rPr lang="en-US" sz="2400" b="1" dirty="0"/>
              <a:t>Word 2016 gives you the ability to do more with your word processing projects, with </a:t>
            </a:r>
            <a:r>
              <a:rPr lang="en-US" sz="2400" b="1" dirty="0" smtClean="0"/>
              <a:t>the introduction </a:t>
            </a:r>
            <a:r>
              <a:rPr lang="en-US" sz="2400" b="1" dirty="0"/>
              <a:t>of several enhanced features, such as the ability to create and collaborate </a:t>
            </a:r>
            <a:r>
              <a:rPr lang="en-US" sz="2400" b="1" dirty="0" smtClean="0"/>
              <a:t>on documents </a:t>
            </a:r>
            <a:r>
              <a:rPr lang="en-US" sz="2400" b="1" dirty="0"/>
              <a:t>online using OneDrive.</a:t>
            </a:r>
            <a:endParaRPr lang="en-US" sz="3000" b="1" dirty="0"/>
          </a:p>
        </p:txBody>
      </p:sp>
      <p:sp>
        <p:nvSpPr>
          <p:cNvPr id="4" name="Rectangle 3"/>
          <p:cNvSpPr/>
          <p:nvPr/>
        </p:nvSpPr>
        <p:spPr>
          <a:xfrm>
            <a:off x="18302" y="6497960"/>
            <a:ext cx="9125698" cy="360040"/>
          </a:xfrm>
          <a:prstGeom prst="rect">
            <a:avLst/>
          </a:prstGeom>
          <a:solidFill>
            <a:srgbClr val="00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IQ"/>
          </a:p>
        </p:txBody>
      </p:sp>
      <p:sp>
        <p:nvSpPr>
          <p:cNvPr id="5" name="Rectangle 4"/>
          <p:cNvSpPr/>
          <p:nvPr/>
        </p:nvSpPr>
        <p:spPr>
          <a:xfrm>
            <a:off x="0" y="649796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b="1" dirty="0">
                <a:solidFill>
                  <a:schemeClr val="bg1"/>
                </a:solidFill>
              </a:rPr>
              <a:t>Al-</a:t>
            </a:r>
            <a:r>
              <a:rPr lang="en-US" b="1" dirty="0" err="1">
                <a:solidFill>
                  <a:schemeClr val="bg1"/>
                </a:solidFill>
              </a:rPr>
              <a:t>Karkh</a:t>
            </a:r>
            <a:r>
              <a:rPr lang="en-US" b="1" dirty="0">
                <a:solidFill>
                  <a:schemeClr val="bg1"/>
                </a:solidFill>
              </a:rPr>
              <a:t> University of Science                Lab. 2 (Microsoft Word 2016)                 November 2018</a:t>
            </a:r>
          </a:p>
        </p:txBody>
      </p:sp>
    </p:spTree>
    <p:extLst>
      <p:ext uri="{BB962C8B-B14F-4D97-AF65-F5344CB8AC3E}">
        <p14:creationId xmlns:p14="http://schemas.microsoft.com/office/powerpoint/2010/main" val="331238982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/>
          <p:cNvSpPr txBox="1"/>
          <p:nvPr/>
        </p:nvSpPr>
        <p:spPr>
          <a:xfrm>
            <a:off x="2285984" y="2428868"/>
            <a:ext cx="4576061" cy="160043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8000" b="1" dirty="0" smtClean="0">
                <a:solidFill>
                  <a:schemeClr val="accent6">
                    <a:lumMod val="75000"/>
                  </a:schemeClr>
                </a:solidFill>
              </a:rPr>
              <a:t>Thank You</a:t>
            </a:r>
          </a:p>
          <a:p>
            <a:endParaRPr lang="ar-IQ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35973</TotalTime>
  <Words>184</Words>
  <Application>Microsoft Office PowerPoint</Application>
  <PresentationFormat>On-screen Show (4:3)</PresentationFormat>
  <Paragraphs>28</Paragraphs>
  <Slides>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سمة Office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SACC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alasmaa</dc:creator>
  <cp:lastModifiedBy>Nada</cp:lastModifiedBy>
  <cp:revision>288</cp:revision>
  <dcterms:created xsi:type="dcterms:W3CDTF">2017-03-24T08:33:37Z</dcterms:created>
  <dcterms:modified xsi:type="dcterms:W3CDTF">2018-12-14T04:33:43Z</dcterms:modified>
</cp:coreProperties>
</file>